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4"/>
  </p:sldMasterIdLst>
  <p:notesMasterIdLst>
    <p:notesMasterId r:id="rId23"/>
  </p:notesMasterIdLst>
  <p:handoutMasterIdLst>
    <p:handoutMasterId r:id="rId24"/>
  </p:handoutMasterIdLst>
  <p:sldIdLst>
    <p:sldId id="265" r:id="rId5"/>
    <p:sldId id="343" r:id="rId6"/>
    <p:sldId id="439" r:id="rId7"/>
    <p:sldId id="416" r:id="rId8"/>
    <p:sldId id="417" r:id="rId9"/>
    <p:sldId id="425" r:id="rId10"/>
    <p:sldId id="419" r:id="rId11"/>
    <p:sldId id="420" r:id="rId12"/>
    <p:sldId id="428" r:id="rId13"/>
    <p:sldId id="426" r:id="rId14"/>
    <p:sldId id="421" r:id="rId15"/>
    <p:sldId id="422" r:id="rId16"/>
    <p:sldId id="423" r:id="rId17"/>
    <p:sldId id="430" r:id="rId18"/>
    <p:sldId id="431" r:id="rId19"/>
    <p:sldId id="418" r:id="rId20"/>
    <p:sldId id="429" r:id="rId21"/>
    <p:sldId id="26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/>
          </a:p>
          <a:p>
            <a:pPr lvl="0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44.wmf"/><Relationship Id="rId2" Type="http://schemas.openxmlformats.org/officeDocument/2006/relationships/oleObject" Target="../embeddings/oleObject18.bin"/><Relationship Id="rId16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2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0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8.emf"/><Relationship Id="rId3" Type="http://schemas.openxmlformats.org/officeDocument/2006/relationships/image" Target="../media/image23.wmf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6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9.emf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5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30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804" y="2342829"/>
            <a:ext cx="8075474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Электрический привод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/>
                </a:solidFill>
              </a:rPr>
              <a:t>Лабораторная работа «Исследование электропривода на базе АД с КЗР»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A1BE6957-3799-DC8F-304C-1B5942589797}"/>
              </a:ext>
            </a:extLst>
          </p:cNvPr>
          <p:cNvSpPr txBox="1">
            <a:spLocks/>
          </p:cNvSpPr>
          <p:nvPr/>
        </p:nvSpPr>
        <p:spPr>
          <a:xfrm>
            <a:off x="1216901" y="3959433"/>
            <a:ext cx="7263063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1800">
                <a:solidFill>
                  <a:schemeClr val="bg1"/>
                </a:solidFill>
              </a:rPr>
              <a:t>Маматов Александр Геннадьевич, к.т.н., ассистент ф. </a:t>
            </a:r>
            <a:r>
              <a:rPr lang="ru-RU" sz="1800" err="1">
                <a:solidFill>
                  <a:schemeClr val="bg1"/>
                </a:solidFill>
              </a:rPr>
              <a:t>СУиР</a:t>
            </a:r>
            <a:r>
              <a:rPr lang="ru-RU" sz="180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ru-RU" sz="1800">
                <a:solidFill>
                  <a:schemeClr val="bg1"/>
                </a:solidFill>
              </a:rPr>
              <a:t>руководитель группы научно-технического развития, </a:t>
            </a:r>
            <a:br>
              <a:rPr lang="ru-RU" sz="1800">
                <a:solidFill>
                  <a:schemeClr val="bg1"/>
                </a:solidFill>
              </a:rPr>
            </a:br>
            <a:r>
              <a:rPr lang="ru-RU" sz="1800">
                <a:solidFill>
                  <a:schemeClr val="bg1"/>
                </a:solidFill>
              </a:rPr>
              <a:t>НПЦ «Прецизионная Электромеханика»</a:t>
            </a: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1B4C308-B412-D41D-E593-C873B3313023}"/>
              </a:ext>
            </a:extLst>
          </p:cNvPr>
          <p:cNvSpPr txBox="1">
            <a:spLocks/>
          </p:cNvSpPr>
          <p:nvPr/>
        </p:nvSpPr>
        <p:spPr>
          <a:xfrm>
            <a:off x="411121" y="1207585"/>
            <a:ext cx="7607410" cy="481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Параметры модели: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D5944634-8144-3593-FF11-E0B15A351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594649"/>
              </p:ext>
            </p:extLst>
          </p:nvPr>
        </p:nvGraphicFramePr>
        <p:xfrm>
          <a:off x="542091" y="1678608"/>
          <a:ext cx="241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1200" imgH="279360" progId="Equation.DSMT4">
                  <p:embed/>
                </p:oleObj>
              </mc:Choice>
              <mc:Fallback>
                <p:oleObj name="Equation" r:id="rId2" imgW="241200" imgH="279360" progId="Equation.DSMT4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D5944634-8144-3593-FF11-E0B15A351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091" y="1678608"/>
                        <a:ext cx="241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CE6F50AD-A6A0-06BA-15E0-4F65E249F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003783"/>
              </p:ext>
            </p:extLst>
          </p:nvPr>
        </p:nvGraphicFramePr>
        <p:xfrm>
          <a:off x="534988" y="2160588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79360" progId="Equation.DSMT4">
                  <p:embed/>
                </p:oleObj>
              </mc:Choice>
              <mc:Fallback>
                <p:oleObj name="Equation" r:id="rId4" imgW="253800" imgH="279360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CE6F50AD-A6A0-06BA-15E0-4F65E249F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4988" y="2160588"/>
                        <a:ext cx="25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281FFE4-8A1E-A394-CD12-03249722A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344331"/>
              </p:ext>
            </p:extLst>
          </p:nvPr>
        </p:nvGraphicFramePr>
        <p:xfrm>
          <a:off x="522288" y="2703513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9360" imgH="279360" progId="Equation.DSMT4">
                  <p:embed/>
                </p:oleObj>
              </mc:Choice>
              <mc:Fallback>
                <p:oleObj name="Equation" r:id="rId6" imgW="279360" imgH="2793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7281FFE4-8A1E-A394-CD12-03249722A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2288" y="2703513"/>
                        <a:ext cx="279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5E27B830-7089-FD20-A4A7-DC4918C9F5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475730"/>
              </p:ext>
            </p:extLst>
          </p:nvPr>
        </p:nvGraphicFramePr>
        <p:xfrm>
          <a:off x="510315" y="3204545"/>
          <a:ext cx="1143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3000" imgH="279360" progId="Equation.DSMT4">
                  <p:embed/>
                </p:oleObj>
              </mc:Choice>
              <mc:Fallback>
                <p:oleObj name="Equation" r:id="rId8" imgW="1143000" imgH="279360" progId="Equation.DSMT4">
                  <p:embed/>
                  <p:pic>
                    <p:nvPicPr>
                      <p:cNvPr id="8" name="Объект 7">
                        <a:extLst>
                          <a:ext uri="{FF2B5EF4-FFF2-40B4-BE49-F238E27FC236}">
                            <a16:creationId xmlns:a16="http://schemas.microsoft.com/office/drawing/2014/main" id="{5E27B830-7089-FD20-A4A7-DC4918C9F5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0315" y="3204545"/>
                        <a:ext cx="1143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6E54C98E-2290-9278-FC4E-6407E9A6FE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843261"/>
              </p:ext>
            </p:extLst>
          </p:nvPr>
        </p:nvGraphicFramePr>
        <p:xfrm>
          <a:off x="503238" y="3717925"/>
          <a:ext cx="1155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55600" imgH="279360" progId="Equation.DSMT4">
                  <p:embed/>
                </p:oleObj>
              </mc:Choice>
              <mc:Fallback>
                <p:oleObj name="Equation" r:id="rId10" imgW="1155600" imgH="279360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6E54C98E-2290-9278-FC4E-6407E9A6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3238" y="3717925"/>
                        <a:ext cx="1155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0162DF6F-33A3-B8B5-D293-166050A04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01664"/>
              </p:ext>
            </p:extLst>
          </p:nvPr>
        </p:nvGraphicFramePr>
        <p:xfrm>
          <a:off x="5172882" y="1739214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53800" imgH="304560" progId="Equation.DSMT4">
                  <p:embed/>
                </p:oleObj>
              </mc:Choice>
              <mc:Fallback>
                <p:oleObj name="Equation" r:id="rId12" imgW="253800" imgH="304560" progId="Equation.DSMT4">
                  <p:embed/>
                  <p:pic>
                    <p:nvPicPr>
                      <p:cNvPr id="10" name="Объект 9">
                        <a:extLst>
                          <a:ext uri="{FF2B5EF4-FFF2-40B4-BE49-F238E27FC236}">
                            <a16:creationId xmlns:a16="http://schemas.microsoft.com/office/drawing/2014/main" id="{0162DF6F-33A3-B8B5-D293-166050A0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72882" y="1739214"/>
                        <a:ext cx="25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1B7F5FF0-5F58-06D1-FB8F-A4715910B8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6976"/>
              </p:ext>
            </p:extLst>
          </p:nvPr>
        </p:nvGraphicFramePr>
        <p:xfrm>
          <a:off x="5172882" y="2168983"/>
          <a:ext cx="97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77760" imgH="304560" progId="Equation.DSMT4">
                  <p:embed/>
                </p:oleObj>
              </mc:Choice>
              <mc:Fallback>
                <p:oleObj name="Equation" r:id="rId14" imgW="977760" imgH="304560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1B7F5FF0-5F58-06D1-FB8F-A4715910B8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72882" y="2168983"/>
                        <a:ext cx="97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73DA89AB-50D7-E8D2-EBBB-8F4964EDEE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09416"/>
              </p:ext>
            </p:extLst>
          </p:nvPr>
        </p:nvGraphicFramePr>
        <p:xfrm>
          <a:off x="5172882" y="2717692"/>
          <a:ext cx="241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41200" imgH="279360" progId="Equation.DSMT4">
                  <p:embed/>
                </p:oleObj>
              </mc:Choice>
              <mc:Fallback>
                <p:oleObj name="Equation" r:id="rId16" imgW="241200" imgH="279360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73DA89AB-50D7-E8D2-EBBB-8F4964EDEE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72882" y="2717692"/>
                        <a:ext cx="241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Объект 2">
            <a:extLst>
              <a:ext uri="{FF2B5EF4-FFF2-40B4-BE49-F238E27FC236}">
                <a16:creationId xmlns:a16="http://schemas.microsoft.com/office/drawing/2014/main" id="{7F9439ED-5681-ECE6-1C92-B504EB3BEDFA}"/>
              </a:ext>
            </a:extLst>
          </p:cNvPr>
          <p:cNvSpPr txBox="1">
            <a:spLocks/>
          </p:cNvSpPr>
          <p:nvPr/>
        </p:nvSpPr>
        <p:spPr>
          <a:xfrm>
            <a:off x="944709" y="1660086"/>
            <a:ext cx="3387067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активное сопротивление статора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E85597AD-685B-B87B-DC56-98C9FB3C4452}"/>
              </a:ext>
            </a:extLst>
          </p:cNvPr>
          <p:cNvSpPr txBox="1">
            <a:spLocks/>
          </p:cNvSpPr>
          <p:nvPr/>
        </p:nvSpPr>
        <p:spPr>
          <a:xfrm>
            <a:off x="944709" y="2168983"/>
            <a:ext cx="3387067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активное сопротивление ротора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7C27802-E873-96AE-9FC9-204CCE0546A4}"/>
              </a:ext>
            </a:extLst>
          </p:cNvPr>
          <p:cNvSpPr txBox="1">
            <a:spLocks/>
          </p:cNvSpPr>
          <p:nvPr/>
        </p:nvSpPr>
        <p:spPr>
          <a:xfrm>
            <a:off x="944709" y="2729894"/>
            <a:ext cx="3960505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индуктивность ветви намагничивания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F12BD5BA-D373-4765-4E5E-E13F0073438B}"/>
              </a:ext>
            </a:extLst>
          </p:cNvPr>
          <p:cNvSpPr txBox="1">
            <a:spLocks/>
          </p:cNvSpPr>
          <p:nvPr/>
        </p:nvSpPr>
        <p:spPr>
          <a:xfrm>
            <a:off x="1653315" y="3204545"/>
            <a:ext cx="4358510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полная индуктивность ветви статора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AA77D12A-5B32-743D-76C6-20A8DF59E9C6}"/>
              </a:ext>
            </a:extLst>
          </p:cNvPr>
          <p:cNvSpPr txBox="1">
            <a:spLocks/>
          </p:cNvSpPr>
          <p:nvPr/>
        </p:nvSpPr>
        <p:spPr>
          <a:xfrm>
            <a:off x="1698301" y="3717925"/>
            <a:ext cx="4358510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полная индуктивность ветви ротора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6EFF3275-1167-84FE-498F-2285D667E184}"/>
              </a:ext>
            </a:extLst>
          </p:cNvPr>
          <p:cNvSpPr txBox="1">
            <a:spLocks/>
          </p:cNvSpPr>
          <p:nvPr/>
        </p:nvSpPr>
        <p:spPr>
          <a:xfrm>
            <a:off x="5504373" y="1725808"/>
            <a:ext cx="1950311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число пар полюсов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2E265484-DF18-CB8C-736B-764EDDFCB901}"/>
              </a:ext>
            </a:extLst>
          </p:cNvPr>
          <p:cNvSpPr txBox="1">
            <a:spLocks/>
          </p:cNvSpPr>
          <p:nvPr/>
        </p:nvSpPr>
        <p:spPr>
          <a:xfrm>
            <a:off x="6175450" y="2078337"/>
            <a:ext cx="2228593" cy="481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электрическая частота вращения ротора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B4D6504A-ED06-6E96-CCB3-F58501A9AE79}"/>
              </a:ext>
            </a:extLst>
          </p:cNvPr>
          <p:cNvSpPr txBox="1">
            <a:spLocks/>
          </p:cNvSpPr>
          <p:nvPr/>
        </p:nvSpPr>
        <p:spPr>
          <a:xfrm>
            <a:off x="5504373" y="2707898"/>
            <a:ext cx="2819797" cy="279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 частота вращения ротора</a:t>
            </a:r>
          </a:p>
        </p:txBody>
      </p:sp>
    </p:spTree>
    <p:extLst>
      <p:ext uri="{BB962C8B-B14F-4D97-AF65-F5344CB8AC3E}">
        <p14:creationId xmlns:p14="http://schemas.microsoft.com/office/powerpoint/2010/main" val="156093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1B4C308-B412-D41D-E593-C873B3313023}"/>
              </a:ext>
            </a:extLst>
          </p:cNvPr>
          <p:cNvSpPr txBox="1">
            <a:spLocks/>
          </p:cNvSpPr>
          <p:nvPr/>
        </p:nvSpPr>
        <p:spPr>
          <a:xfrm>
            <a:off x="465138" y="1027973"/>
            <a:ext cx="7607410" cy="878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b="1" dirty="0">
                <a:solidFill>
                  <a:srgbClr val="2C2D2E"/>
                </a:solidFill>
                <a:latin typeface="Golos Text" panose="020B0503020202020204"/>
              </a:rPr>
              <a:t>Динамическая модель АД с КЗР в двухфазной неподвижной системе координат относительно тока статора и потокосцепления ротора:</a:t>
            </a:r>
            <a:endParaRPr lang="ru-RU" sz="18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A04CD28-057F-9516-E83A-6D6FBF52B3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689685"/>
              </p:ext>
            </p:extLst>
          </p:nvPr>
        </p:nvGraphicFramePr>
        <p:xfrm>
          <a:off x="465138" y="1906588"/>
          <a:ext cx="34417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41600" imgH="2869920" progId="Equation.DSMT4">
                  <p:embed/>
                </p:oleObj>
              </mc:Choice>
              <mc:Fallback>
                <p:oleObj name="Equation" r:id="rId2" imgW="3441600" imgH="28699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4A04CD28-057F-9516-E83A-6D6FBF52B3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138" y="1906588"/>
                        <a:ext cx="34417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1D24DABD-EADC-1202-C546-73B0D0C327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393074"/>
              </p:ext>
            </p:extLst>
          </p:nvPr>
        </p:nvGraphicFramePr>
        <p:xfrm>
          <a:off x="4471260" y="2337527"/>
          <a:ext cx="29972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97000" imgH="1777680" progId="Equation.DSMT4">
                  <p:embed/>
                </p:oleObj>
              </mc:Choice>
              <mc:Fallback>
                <p:oleObj name="Equation" r:id="rId4" imgW="2997000" imgH="177768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1D24DABD-EADC-1202-C546-73B0D0C327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1260" y="2337527"/>
                        <a:ext cx="29972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47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1B4C308-B412-D41D-E593-C873B3313023}"/>
              </a:ext>
            </a:extLst>
          </p:cNvPr>
          <p:cNvSpPr txBox="1">
            <a:spLocks/>
          </p:cNvSpPr>
          <p:nvPr/>
        </p:nvSpPr>
        <p:spPr>
          <a:xfrm>
            <a:off x="411121" y="1207586"/>
            <a:ext cx="7607410" cy="520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Расчет тока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статора: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1252D0-3EF8-7FDD-343F-19653675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2" y="2894744"/>
            <a:ext cx="4211019" cy="1636976"/>
          </a:xfrm>
          <a:prstGeom prst="rect">
            <a:avLst/>
          </a:prstGeom>
        </p:spPr>
      </p:pic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257A5FC-4E3A-A318-1523-B4BEAC8141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194185"/>
              </p:ext>
            </p:extLst>
          </p:nvPr>
        </p:nvGraphicFramePr>
        <p:xfrm>
          <a:off x="1268306" y="1728062"/>
          <a:ext cx="1257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120" imgH="965160" progId="Equation.DSMT4">
                  <p:embed/>
                </p:oleObj>
              </mc:Choice>
              <mc:Fallback>
                <p:oleObj name="Equation" r:id="rId3" imgW="1257120" imgH="96516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7257A5FC-4E3A-A318-1523-B4BEAC8141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8306" y="1728062"/>
                        <a:ext cx="12573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Объект 2">
            <a:extLst>
              <a:ext uri="{FF2B5EF4-FFF2-40B4-BE49-F238E27FC236}">
                <a16:creationId xmlns:a16="http://schemas.microsoft.com/office/drawing/2014/main" id="{26D31090-74AE-DCB9-B498-E738DE20120C}"/>
              </a:ext>
            </a:extLst>
          </p:cNvPr>
          <p:cNvSpPr txBox="1">
            <a:spLocks/>
          </p:cNvSpPr>
          <p:nvPr/>
        </p:nvSpPr>
        <p:spPr>
          <a:xfrm>
            <a:off x="2680519" y="1765100"/>
            <a:ext cx="3387067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амплитудное значение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511EC9E-23E1-98EB-E450-26201CD77736}"/>
              </a:ext>
            </a:extLst>
          </p:cNvPr>
          <p:cNvSpPr txBox="1">
            <a:spLocks/>
          </p:cNvSpPr>
          <p:nvPr/>
        </p:nvSpPr>
        <p:spPr>
          <a:xfrm>
            <a:off x="2680519" y="2277867"/>
            <a:ext cx="3387067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действующее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106070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1B4C308-B412-D41D-E593-C873B3313023}"/>
              </a:ext>
            </a:extLst>
          </p:cNvPr>
          <p:cNvSpPr txBox="1">
            <a:spLocks/>
          </p:cNvSpPr>
          <p:nvPr/>
        </p:nvSpPr>
        <p:spPr>
          <a:xfrm>
            <a:off x="411121" y="1207585"/>
            <a:ext cx="7607410" cy="481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Динамическая модель АД с КЗР в </a:t>
            </a:r>
            <a:r>
              <a:rPr lang="en-US" sz="2000" b="1" dirty="0" err="1">
                <a:solidFill>
                  <a:srgbClr val="2C2D2E"/>
                </a:solidFill>
                <a:latin typeface="Golos Text" panose="020B0503020202020204"/>
              </a:rPr>
              <a:t>Simscape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F9248B-160D-DA12-1219-E80D0040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58" y="1689315"/>
            <a:ext cx="4796403" cy="286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1B4C308-B412-D41D-E593-C873B3313023}"/>
              </a:ext>
            </a:extLst>
          </p:cNvPr>
          <p:cNvSpPr txBox="1">
            <a:spLocks/>
          </p:cNvSpPr>
          <p:nvPr/>
        </p:nvSpPr>
        <p:spPr>
          <a:xfrm>
            <a:off x="411121" y="1207585"/>
            <a:ext cx="7607410" cy="481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Динамическая модель АД с КЗР в </a:t>
            </a:r>
            <a:r>
              <a:rPr lang="en-US" sz="2000" b="1" dirty="0" err="1">
                <a:solidFill>
                  <a:srgbClr val="2C2D2E"/>
                </a:solidFill>
                <a:latin typeface="Golos Text" panose="020B0503020202020204"/>
              </a:rPr>
              <a:t>Simscape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F9248B-160D-DA12-1219-E80D0040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28" y="1580137"/>
            <a:ext cx="3138408" cy="187404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721983D-4C4A-D838-BFB8-4D269E09BEA3}"/>
              </a:ext>
            </a:extLst>
          </p:cNvPr>
          <p:cNvSpPr/>
          <p:nvPr/>
        </p:nvSpPr>
        <p:spPr>
          <a:xfrm>
            <a:off x="3293391" y="1728728"/>
            <a:ext cx="353391" cy="333139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A14758-3817-FE6B-CF7E-FA9AC03F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26" y="3232365"/>
            <a:ext cx="1590675" cy="1143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D1A2B3-5E25-E2DF-682D-16BEF6DDE61D}"/>
              </a:ext>
            </a:extLst>
          </p:cNvPr>
          <p:cNvSpPr/>
          <p:nvPr/>
        </p:nvSpPr>
        <p:spPr>
          <a:xfrm>
            <a:off x="2940000" y="1977222"/>
            <a:ext cx="353391" cy="333139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9CB379-1F3C-79AF-42EE-E55B1CA13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60" y="2022690"/>
            <a:ext cx="1028700" cy="8763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8123E6-6E91-8A7B-8CD7-EA0A9F5160E5}"/>
              </a:ext>
            </a:extLst>
          </p:cNvPr>
          <p:cNvSpPr/>
          <p:nvPr/>
        </p:nvSpPr>
        <p:spPr>
          <a:xfrm>
            <a:off x="2220132" y="1580137"/>
            <a:ext cx="719868" cy="730224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63A8F1-0A76-2B1C-C2DA-25F1CC26E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157" y="2061867"/>
            <a:ext cx="14192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2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1B4C308-B412-D41D-E593-C873B3313023}"/>
              </a:ext>
            </a:extLst>
          </p:cNvPr>
          <p:cNvSpPr txBox="1">
            <a:spLocks/>
          </p:cNvSpPr>
          <p:nvPr/>
        </p:nvSpPr>
        <p:spPr>
          <a:xfrm>
            <a:off x="411121" y="1207585"/>
            <a:ext cx="7607410" cy="481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Динамическая модель АД с КЗР в </a:t>
            </a:r>
            <a:r>
              <a:rPr lang="en-US" sz="2000" b="1" dirty="0" err="1">
                <a:solidFill>
                  <a:srgbClr val="2C2D2E"/>
                </a:solidFill>
                <a:latin typeface="Golos Text" panose="020B0503020202020204"/>
              </a:rPr>
              <a:t>Simscape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63A8F1-0A76-2B1C-C2DA-25F1CC26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1" y="1689315"/>
            <a:ext cx="1419225" cy="15525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9157AE-433B-A49B-6D65-25E652D6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01" y="1689315"/>
            <a:ext cx="3311458" cy="249151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30137DD-F3CD-DF71-7874-F6763FA5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346" y="1689315"/>
            <a:ext cx="3599533" cy="2718015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374AD5F6-A042-8344-83BC-637CA1E926D5}"/>
              </a:ext>
            </a:extLst>
          </p:cNvPr>
          <p:cNvSpPr txBox="1">
            <a:spLocks/>
          </p:cNvSpPr>
          <p:nvPr/>
        </p:nvSpPr>
        <p:spPr>
          <a:xfrm>
            <a:off x="1830346" y="4407330"/>
            <a:ext cx="4629995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Мощность и число пар полюсов у вас отличаются</a:t>
            </a:r>
          </a:p>
        </p:txBody>
      </p:sp>
    </p:spTree>
    <p:extLst>
      <p:ext uri="{BB962C8B-B14F-4D97-AF65-F5344CB8AC3E}">
        <p14:creationId xmlns:p14="http://schemas.microsoft.com/office/powerpoint/2010/main" val="340700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</a:t>
            </a:r>
            <a:r>
              <a:rPr lang="en-US" sz="2400" dirty="0"/>
              <a:t>3</a:t>
            </a:r>
            <a:r>
              <a:rPr lang="ru-RU" sz="2400" dirty="0"/>
              <a:t> «Построение скалярного частотного управления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B6B4D26-CF3A-1A3D-9E30-4C2776E0E8F0}"/>
              </a:ext>
            </a:extLst>
          </p:cNvPr>
          <p:cNvSpPr txBox="1">
            <a:spLocks/>
          </p:cNvSpPr>
          <p:nvPr/>
        </p:nvSpPr>
        <p:spPr>
          <a:xfrm>
            <a:off x="465365" y="1261828"/>
            <a:ext cx="7545417" cy="3271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Реализовать скалярное частотное управление АД с КЗР по закону 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U/f = const</a:t>
            </a:r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.</a:t>
            </a:r>
          </a:p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Промоделировать частотный пуск АД с номинальной нагрузкой, построить графики тока статора, момента, скорости.</a:t>
            </a:r>
          </a:p>
          <a:p>
            <a:pPr algn="just"/>
            <a:endParaRPr lang="ru-RU" sz="2000" b="1" dirty="0">
              <a:solidFill>
                <a:srgbClr val="2C2D2E"/>
              </a:solidFill>
              <a:latin typeface="Golos Text" panose="020B0503020202020204"/>
            </a:endParaRPr>
          </a:p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Под частотным пуском подразумевается линейное увеличение частоты питания от                до          .</a:t>
            </a:r>
            <a:b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</a:br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Рассмотреть разные времена нарастания частоты. Сравнить результаты.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8BEA191-1935-6F2F-0782-713FD71BB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130863"/>
              </p:ext>
            </p:extLst>
          </p:nvPr>
        </p:nvGraphicFramePr>
        <p:xfrm>
          <a:off x="5013325" y="3648075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280" imgH="330120" progId="Equation.DSMT4">
                  <p:embed/>
                </p:oleObj>
              </mc:Choice>
              <mc:Fallback>
                <p:oleObj name="Equation" r:id="rId2" imgW="1079280" imgH="33012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D8BEA191-1935-6F2F-0782-713FD71BB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13325" y="3648075"/>
                        <a:ext cx="1079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1457072-3D70-591A-1940-05B22B667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757691"/>
              </p:ext>
            </p:extLst>
          </p:nvPr>
        </p:nvGraphicFramePr>
        <p:xfrm>
          <a:off x="6962655" y="3648721"/>
          <a:ext cx="533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160" imgH="330120" progId="Equation.DSMT4">
                  <p:embed/>
                </p:oleObj>
              </mc:Choice>
              <mc:Fallback>
                <p:oleObj name="Equation" r:id="rId4" imgW="533160" imgH="330120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41457072-3D70-591A-1940-05B22B667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62655" y="3648721"/>
                        <a:ext cx="533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18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</a:t>
            </a:r>
            <a:r>
              <a:rPr lang="en-US" sz="2400" dirty="0"/>
              <a:t>3</a:t>
            </a:r>
            <a:r>
              <a:rPr lang="ru-RU" sz="2400" dirty="0"/>
              <a:t> «Построение скалярного частотного управления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B6B4D26-CF3A-1A3D-9E30-4C2776E0E8F0}"/>
              </a:ext>
            </a:extLst>
          </p:cNvPr>
          <p:cNvSpPr txBox="1">
            <a:spLocks/>
          </p:cNvSpPr>
          <p:nvPr/>
        </p:nvSpPr>
        <p:spPr>
          <a:xfrm>
            <a:off x="465365" y="1261828"/>
            <a:ext cx="7647998" cy="1636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800" b="1" dirty="0">
                <a:solidFill>
                  <a:srgbClr val="2C2D2E"/>
                </a:solidFill>
                <a:latin typeface="Golos Text" panose="020B0503020202020204"/>
              </a:rPr>
              <a:t>Подсказка:</a:t>
            </a:r>
          </a:p>
          <a:p>
            <a:pPr algn="just"/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Для реализации скалярного частотного управления по закону </a:t>
            </a:r>
            <a:r>
              <a:rPr lang="en-US" sz="1800" dirty="0">
                <a:solidFill>
                  <a:srgbClr val="2C2D2E"/>
                </a:solidFill>
                <a:latin typeface="Golos Text" panose="020B0503020202020204"/>
              </a:rPr>
              <a:t>U/f = const</a:t>
            </a:r>
            <a:r>
              <a:rPr lang="ru-RU" sz="1800" dirty="0">
                <a:solidFill>
                  <a:srgbClr val="2C2D2E"/>
                </a:solidFill>
                <a:latin typeface="Golos Text" panose="020B0503020202020204"/>
              </a:rPr>
              <a:t> необходимо ввести функциональную связь между действующим значением напряжения и его частотой при формировании трехфазного управляющего напряжения. </a:t>
            </a:r>
          </a:p>
        </p:txBody>
      </p:sp>
    </p:spTree>
    <p:extLst>
      <p:ext uri="{BB962C8B-B14F-4D97-AF65-F5344CB8AC3E}">
        <p14:creationId xmlns:p14="http://schemas.microsoft.com/office/powerpoint/2010/main" val="50531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внимание!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3529374" y="4520801"/>
            <a:ext cx="208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amamatov@itmo.ru</a:t>
            </a:r>
            <a:endParaRPr lang="ru-RU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Исходные данные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88A96BC-26B7-771D-6356-3E6F996DA6FB}"/>
              </a:ext>
            </a:extLst>
          </p:cNvPr>
          <p:cNvGrpSpPr/>
          <p:nvPr/>
        </p:nvGrpSpPr>
        <p:grpSpPr>
          <a:xfrm>
            <a:off x="596886" y="1014354"/>
            <a:ext cx="7965007" cy="3637851"/>
            <a:chOff x="596886" y="1014354"/>
            <a:chExt cx="7965007" cy="363785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2E1F24A-D790-603C-F8F2-5CFC7CEB7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887" y="1014354"/>
              <a:ext cx="7950226" cy="1275117"/>
            </a:xfrm>
            <a:prstGeom prst="rect">
              <a:avLst/>
            </a:prstGeom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7CFD98D9-0CAA-2B49-1919-F65290411F08}"/>
                </a:ext>
              </a:extLst>
            </p:cNvPr>
            <p:cNvGrpSpPr/>
            <p:nvPr/>
          </p:nvGrpSpPr>
          <p:grpSpPr>
            <a:xfrm>
              <a:off x="596886" y="2289470"/>
              <a:ext cx="7965007" cy="2362735"/>
              <a:chOff x="596886" y="2289470"/>
              <a:chExt cx="7965007" cy="2362735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04873319-E4E1-59C3-B02C-800432A3E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887" y="2289470"/>
                <a:ext cx="7965006" cy="1639349"/>
              </a:xfrm>
              <a:prstGeom prst="rect">
                <a:avLst/>
              </a:prstGeom>
            </p:spPr>
          </p:pic>
          <p:pic>
            <p:nvPicPr>
              <p:cNvPr id="6" name="Рисунок 5">
                <a:extLst>
                  <a:ext uri="{FF2B5EF4-FFF2-40B4-BE49-F238E27FC236}">
                    <a16:creationId xmlns:a16="http://schemas.microsoft.com/office/drawing/2014/main" id="{A833AD08-92A4-B272-01CD-A14EA8A4F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886" y="3928819"/>
                <a:ext cx="7818693" cy="723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0202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1 «Исследование статических характеристик электропривода с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FE38795-7DF1-E37F-E812-59EC58FBF26D}"/>
              </a:ext>
            </a:extLst>
          </p:cNvPr>
          <p:cNvSpPr txBox="1">
            <a:spLocks/>
          </p:cNvSpPr>
          <p:nvPr/>
        </p:nvSpPr>
        <p:spPr>
          <a:xfrm>
            <a:off x="529200" y="1199836"/>
            <a:ext cx="7421431" cy="11157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Исходные данные: паспортные данные АД с КЗР в соответствии с вариантом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 (</a:t>
            </a:r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выбрать из списка на первом слайде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)</a:t>
            </a:r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.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11B18C27-3DC8-8DCE-D1AD-2E4908C16C72}"/>
              </a:ext>
            </a:extLst>
          </p:cNvPr>
          <p:cNvSpPr txBox="1">
            <a:spLocks/>
          </p:cNvSpPr>
          <p:nvPr/>
        </p:nvSpPr>
        <p:spPr>
          <a:xfrm>
            <a:off x="529200" y="2315593"/>
            <a:ext cx="7526223" cy="654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a)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Рассчитать параметры схемы замещения двигателя по паспортным данным.</a:t>
            </a:r>
            <a:endParaRPr lang="ru-RU" sz="1600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35BFCD0C-7881-0B04-9A0E-37AF2AC1EC08}"/>
              </a:ext>
            </a:extLst>
          </p:cNvPr>
          <p:cNvSpPr txBox="1">
            <a:spLocks/>
          </p:cNvSpPr>
          <p:nvPr/>
        </p:nvSpPr>
        <p:spPr>
          <a:xfrm>
            <a:off x="529200" y="3028951"/>
            <a:ext cx="7526223" cy="654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б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Построить семейство механических характеристик при изменении напряжения питания: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от 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                  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до             с шагом </a:t>
            </a:r>
            <a:endParaRPr lang="ru-RU" sz="1600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57630E0F-2B2D-216F-E1A1-AD65C4518960}"/>
              </a:ext>
            </a:extLst>
          </p:cNvPr>
          <p:cNvSpPr txBox="1">
            <a:spLocks/>
          </p:cNvSpPr>
          <p:nvPr/>
        </p:nvSpPr>
        <p:spPr>
          <a:xfrm>
            <a:off x="529200" y="3729550"/>
            <a:ext cx="7526223" cy="654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в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Построить семейство механических характеристик при изменении частоты питания от                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    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до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           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с шагом</a:t>
            </a:r>
            <a:endParaRPr lang="ru-RU" sz="16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1A1E5F56-4511-ADE0-04A4-24162DD3D4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8141" y="3294970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440" imgH="330120" progId="Equation.DSMT4">
                  <p:embed/>
                </p:oleObj>
              </mc:Choice>
              <mc:Fallback>
                <p:oleObj name="Equation" r:id="rId2" imgW="901440" imgH="330120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1A1E5F56-4511-ADE0-04A4-24162DD3D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38141" y="3294970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65118D79-0FA4-1481-9CC9-0A039EF38A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5000" y="3294970"/>
          <a:ext cx="482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2400" imgH="330120" progId="Equation.DSMT4">
                  <p:embed/>
                </p:oleObj>
              </mc:Choice>
              <mc:Fallback>
                <p:oleObj name="Equation" r:id="rId4" imgW="482400" imgH="33012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65118D79-0FA4-1481-9CC9-0A039EF38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5000" y="3294970"/>
                        <a:ext cx="4826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extLst>
              <a:ext uri="{FF2B5EF4-FFF2-40B4-BE49-F238E27FC236}">
                <a16:creationId xmlns:a16="http://schemas.microsoft.com/office/drawing/2014/main" id="{10884D9E-C0F5-97A1-41D3-4128F53162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84636" y="3294970"/>
          <a:ext cx="9017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02227" imgH="329412" progId="Equation.DSMT4">
                  <p:embed/>
                </p:oleObj>
              </mc:Choice>
              <mc:Fallback>
                <p:oleObj name="Equation" r:id="rId6" imgW="902227" imgH="329412" progId="Equation.DSMT4">
                  <p:embed/>
                  <p:pic>
                    <p:nvPicPr>
                      <p:cNvPr id="21" name="Объект 20">
                        <a:extLst>
                          <a:ext uri="{FF2B5EF4-FFF2-40B4-BE49-F238E27FC236}">
                            <a16:creationId xmlns:a16="http://schemas.microsoft.com/office/drawing/2014/main" id="{10884D9E-C0F5-97A1-41D3-4128F53162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84636" y="3294970"/>
                        <a:ext cx="9017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D8EC28DA-7BB3-971A-4D24-F20F4DC285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6491" y="4008328"/>
          <a:ext cx="95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52200" imgH="330120" progId="Equation.DSMT4">
                  <p:embed/>
                </p:oleObj>
              </mc:Choice>
              <mc:Fallback>
                <p:oleObj name="Equation" r:id="rId8" imgW="952200" imgH="33012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D8EC28DA-7BB3-971A-4D24-F20F4DC285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36491" y="4008328"/>
                        <a:ext cx="95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10CDA83D-B29B-90E9-DA0A-20C98D79F2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2006" y="3951237"/>
          <a:ext cx="533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33160" imgH="330120" progId="Equation.DSMT4">
                  <p:embed/>
                </p:oleObj>
              </mc:Choice>
              <mc:Fallback>
                <p:oleObj name="Equation" r:id="rId10" imgW="533160" imgH="330120" progId="Equation.DSMT4">
                  <p:embed/>
                  <p:pic>
                    <p:nvPicPr>
                      <p:cNvPr id="23" name="Объект 22">
                        <a:extLst>
                          <a:ext uri="{FF2B5EF4-FFF2-40B4-BE49-F238E27FC236}">
                            <a16:creationId xmlns:a16="http://schemas.microsoft.com/office/drawing/2014/main" id="{10CDA83D-B29B-90E9-DA0A-20C98D79F2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12006" y="3951237"/>
                        <a:ext cx="533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ъект 23">
            <a:extLst>
              <a:ext uri="{FF2B5EF4-FFF2-40B4-BE49-F238E27FC236}">
                <a16:creationId xmlns:a16="http://schemas.microsoft.com/office/drawing/2014/main" id="{6030BA81-C6D3-044C-AE43-7639CCB8BE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75515" y="4008328"/>
          <a:ext cx="95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52631" imgH="329412" progId="Equation.DSMT4">
                  <p:embed/>
                </p:oleObj>
              </mc:Choice>
              <mc:Fallback>
                <p:oleObj name="Equation" r:id="rId12" imgW="952631" imgH="329412" progId="Equation.DSMT4">
                  <p:embed/>
                  <p:pic>
                    <p:nvPicPr>
                      <p:cNvPr id="24" name="Объект 23">
                        <a:extLst>
                          <a:ext uri="{FF2B5EF4-FFF2-40B4-BE49-F238E27FC236}">
                            <a16:creationId xmlns:a16="http://schemas.microsoft.com/office/drawing/2014/main" id="{6030BA81-C6D3-044C-AE43-7639CCB8BE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75515" y="4008328"/>
                        <a:ext cx="95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336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1 «Исследование статических характеристик электропривода с АД с КЗР»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11B18C27-3DC8-8DCE-D1AD-2E4908C16C72}"/>
              </a:ext>
            </a:extLst>
          </p:cNvPr>
          <p:cNvSpPr txBox="1">
            <a:spLocks/>
          </p:cNvSpPr>
          <p:nvPr/>
        </p:nvSpPr>
        <p:spPr>
          <a:xfrm>
            <a:off x="465366" y="1353628"/>
            <a:ext cx="7274378" cy="654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г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Построить семейство механических характеристик при скалярном частотном регулировании по закону 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U/f = const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 для частот питания </a:t>
            </a:r>
            <a:b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</a:b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от                      до             с шагом </a:t>
            </a:r>
            <a:endParaRPr lang="ru-RU" sz="1600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9DAE24-5CA6-3BE5-32B1-CD99D286FCC4}"/>
              </a:ext>
            </a:extLst>
          </p:cNvPr>
          <p:cNvSpPr txBox="1">
            <a:spLocks/>
          </p:cNvSpPr>
          <p:nvPr/>
        </p:nvSpPr>
        <p:spPr>
          <a:xfrm>
            <a:off x="465365" y="2480297"/>
            <a:ext cx="7526223" cy="654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д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Построить семейство механических характеристик при скалярном частотном регулировании по закону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 U/f = const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с 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IR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компенсацией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для частот питания от                      до            с шагом</a:t>
            </a:r>
            <a:endParaRPr lang="ru-RU" sz="1600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DA701DB-C7E4-D4DC-E479-E41F595EC3CF}"/>
              </a:ext>
            </a:extLst>
          </p:cNvPr>
          <p:cNvSpPr txBox="1">
            <a:spLocks/>
          </p:cNvSpPr>
          <p:nvPr/>
        </p:nvSpPr>
        <p:spPr>
          <a:xfrm>
            <a:off x="465364" y="3606966"/>
            <a:ext cx="7526223" cy="654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е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)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Построить семейство механических характеристик при скалярном частотном регулировании по закону 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U/f = const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с 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IZ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компенсацией</a:t>
            </a:r>
            <a:r>
              <a:rPr lang="en-US" sz="1600" b="1" dirty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1600" b="1" dirty="0">
                <a:solidFill>
                  <a:srgbClr val="2C2D2E"/>
                </a:solidFill>
                <a:latin typeface="Golos Text" panose="020B0503020202020204"/>
              </a:rPr>
              <a:t>для частот питания от                    до            с шагом</a:t>
            </a:r>
            <a:endParaRPr lang="ru-RU" sz="16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2C32575-413C-3C28-577A-D61A44C7C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869853"/>
              </p:ext>
            </p:extLst>
          </p:nvPr>
        </p:nvGraphicFramePr>
        <p:xfrm>
          <a:off x="928006" y="1843316"/>
          <a:ext cx="95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2631" imgH="329412" progId="Equation.DSMT4">
                  <p:embed/>
                </p:oleObj>
              </mc:Choice>
              <mc:Fallback>
                <p:oleObj name="Equation" r:id="rId2" imgW="952631" imgH="329412" progId="Equation.DSMT4">
                  <p:embed/>
                  <p:pic>
                    <p:nvPicPr>
                      <p:cNvPr id="6" name="Объект 5">
                        <a:extLst>
                          <a:ext uri="{FF2B5EF4-FFF2-40B4-BE49-F238E27FC236}">
                            <a16:creationId xmlns:a16="http://schemas.microsoft.com/office/drawing/2014/main" id="{D2C32575-413C-3C28-577A-D61A44C7C3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8006" y="1843316"/>
                        <a:ext cx="95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55E61337-C37F-9820-1A52-F963ECD27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70588"/>
              </p:ext>
            </p:extLst>
          </p:nvPr>
        </p:nvGraphicFramePr>
        <p:xfrm>
          <a:off x="2198914" y="1843316"/>
          <a:ext cx="533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3560" imgH="330852" progId="Equation.DSMT4">
                  <p:embed/>
                </p:oleObj>
              </mc:Choice>
              <mc:Fallback>
                <p:oleObj name="Equation" r:id="rId4" imgW="533560" imgH="330852" progId="Equation.DSMT4">
                  <p:embed/>
                  <p:pic>
                    <p:nvPicPr>
                      <p:cNvPr id="7" name="Объект 6">
                        <a:extLst>
                          <a:ext uri="{FF2B5EF4-FFF2-40B4-BE49-F238E27FC236}">
                            <a16:creationId xmlns:a16="http://schemas.microsoft.com/office/drawing/2014/main" id="{55E61337-C37F-9820-1A52-F963ECD273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8914" y="1843316"/>
                        <a:ext cx="533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06F30092-B1DD-505A-7EBE-BBA0AEC47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126101"/>
              </p:ext>
            </p:extLst>
          </p:nvPr>
        </p:nvGraphicFramePr>
        <p:xfrm>
          <a:off x="3659696" y="1852924"/>
          <a:ext cx="95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631" imgH="329412" progId="Equation.DSMT4">
                  <p:embed/>
                </p:oleObj>
              </mc:Choice>
              <mc:Fallback>
                <p:oleObj name="Equation" r:id="rId6" imgW="952631" imgH="329412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06F30092-B1DD-505A-7EBE-BBA0AEC47A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59696" y="1852924"/>
                        <a:ext cx="95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F8AC43F-DF0A-6E26-44D8-3BFB6B7248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04643"/>
              </p:ext>
            </p:extLst>
          </p:nvPr>
        </p:nvGraphicFramePr>
        <p:xfrm>
          <a:off x="2465614" y="2969985"/>
          <a:ext cx="95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52631" imgH="329412" progId="Equation.DSMT4">
                  <p:embed/>
                </p:oleObj>
              </mc:Choice>
              <mc:Fallback>
                <p:oleObj name="Equation" r:id="rId7" imgW="952631" imgH="329412" progId="Equation.DSMT4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DF8AC43F-DF0A-6E26-44D8-3BFB6B724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65614" y="2969985"/>
                        <a:ext cx="95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9DE095B4-123E-A359-6524-1B4AA97922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117566"/>
              </p:ext>
            </p:extLst>
          </p:nvPr>
        </p:nvGraphicFramePr>
        <p:xfrm>
          <a:off x="3774621" y="2943393"/>
          <a:ext cx="533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33560" imgH="330852" progId="Equation.DSMT4">
                  <p:embed/>
                </p:oleObj>
              </mc:Choice>
              <mc:Fallback>
                <p:oleObj name="Equation" r:id="rId8" imgW="533560" imgH="330852" progId="Equation.DSMT4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9DE095B4-123E-A359-6524-1B4AA97922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74621" y="2943393"/>
                        <a:ext cx="533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82E09583-DCC2-D40F-1FFF-7A802F65E5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856551"/>
              </p:ext>
            </p:extLst>
          </p:nvPr>
        </p:nvGraphicFramePr>
        <p:xfrm>
          <a:off x="5197304" y="2971430"/>
          <a:ext cx="95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52631" imgH="329412" progId="Equation.DSMT4">
                  <p:embed/>
                </p:oleObj>
              </mc:Choice>
              <mc:Fallback>
                <p:oleObj name="Equation" r:id="rId9" imgW="952631" imgH="329412" progId="Equation.DSMT4">
                  <p:embed/>
                  <p:pic>
                    <p:nvPicPr>
                      <p:cNvPr id="13" name="Объект 12">
                        <a:extLst>
                          <a:ext uri="{FF2B5EF4-FFF2-40B4-BE49-F238E27FC236}">
                            <a16:creationId xmlns:a16="http://schemas.microsoft.com/office/drawing/2014/main" id="{82E09583-DCC2-D40F-1FFF-7A802F65E5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97304" y="2971430"/>
                        <a:ext cx="95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extLst>
              <a:ext uri="{FF2B5EF4-FFF2-40B4-BE49-F238E27FC236}">
                <a16:creationId xmlns:a16="http://schemas.microsoft.com/office/drawing/2014/main" id="{EC82563F-46F0-1B1C-6BB5-60B3ADE5B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04643"/>
              </p:ext>
            </p:extLst>
          </p:nvPr>
        </p:nvGraphicFramePr>
        <p:xfrm>
          <a:off x="2419349" y="4096654"/>
          <a:ext cx="95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52631" imgH="329412" progId="Equation.DSMT4">
                  <p:embed/>
                </p:oleObj>
              </mc:Choice>
              <mc:Fallback>
                <p:oleObj name="Equation" r:id="rId10" imgW="952631" imgH="329412" progId="Equation.DSMT4">
                  <p:embed/>
                  <p:pic>
                    <p:nvPicPr>
                      <p:cNvPr id="14" name="Объект 13">
                        <a:extLst>
                          <a:ext uri="{FF2B5EF4-FFF2-40B4-BE49-F238E27FC236}">
                            <a16:creationId xmlns:a16="http://schemas.microsoft.com/office/drawing/2014/main" id="{EC82563F-46F0-1B1C-6BB5-60B3ADE5B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19349" y="4096654"/>
                        <a:ext cx="95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A86C3777-DA23-C70E-FB8D-4ACA6EFC94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117566"/>
              </p:ext>
            </p:extLst>
          </p:nvPr>
        </p:nvGraphicFramePr>
        <p:xfrm>
          <a:off x="3690258" y="4096654"/>
          <a:ext cx="533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33560" imgH="330852" progId="Equation.DSMT4">
                  <p:embed/>
                </p:oleObj>
              </mc:Choice>
              <mc:Fallback>
                <p:oleObj name="Equation" r:id="rId11" imgW="533560" imgH="330852" progId="Equation.DSMT4">
                  <p:embed/>
                  <p:pic>
                    <p:nvPicPr>
                      <p:cNvPr id="15" name="Объект 14">
                        <a:extLst>
                          <a:ext uri="{FF2B5EF4-FFF2-40B4-BE49-F238E27FC236}">
                            <a16:creationId xmlns:a16="http://schemas.microsoft.com/office/drawing/2014/main" id="{A86C3777-DA23-C70E-FB8D-4ACA6EFC94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0258" y="4096654"/>
                        <a:ext cx="533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extLst>
              <a:ext uri="{FF2B5EF4-FFF2-40B4-BE49-F238E27FC236}">
                <a16:creationId xmlns:a16="http://schemas.microsoft.com/office/drawing/2014/main" id="{B12AFA4A-F6CC-866E-67DC-6C7819113E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856551"/>
              </p:ext>
            </p:extLst>
          </p:nvPr>
        </p:nvGraphicFramePr>
        <p:xfrm>
          <a:off x="5091169" y="4096654"/>
          <a:ext cx="952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52631" imgH="329412" progId="Equation.DSMT4">
                  <p:embed/>
                </p:oleObj>
              </mc:Choice>
              <mc:Fallback>
                <p:oleObj name="Equation" r:id="rId12" imgW="952631" imgH="329412" progId="Equation.DSMT4">
                  <p:embed/>
                  <p:pic>
                    <p:nvPicPr>
                      <p:cNvPr id="19" name="Объект 18">
                        <a:extLst>
                          <a:ext uri="{FF2B5EF4-FFF2-40B4-BE49-F238E27FC236}">
                            <a16:creationId xmlns:a16="http://schemas.microsoft.com/office/drawing/2014/main" id="{B12AFA4A-F6CC-866E-67DC-6C7819113E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1169" y="4096654"/>
                        <a:ext cx="952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70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61199-B770-32DE-44AD-D538F9C59D54}"/>
              </a:ext>
            </a:extLst>
          </p:cNvPr>
          <p:cNvSpPr txBox="1">
            <a:spLocks/>
          </p:cNvSpPr>
          <p:nvPr/>
        </p:nvSpPr>
        <p:spPr>
          <a:xfrm>
            <a:off x="465365" y="1238581"/>
            <a:ext cx="7607410" cy="14581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Построить динамическую модель АД с КЗР.</a:t>
            </a:r>
          </a:p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Промоделировать прямой пуск АД с номинальным моментом нагрузки построить графики тока статора, момента, скорости.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84604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61199-B770-32DE-44AD-D538F9C59D54}"/>
              </a:ext>
            </a:extLst>
          </p:cNvPr>
          <p:cNvSpPr txBox="1">
            <a:spLocks/>
          </p:cNvSpPr>
          <p:nvPr/>
        </p:nvSpPr>
        <p:spPr>
          <a:xfrm>
            <a:off x="465365" y="1238582"/>
            <a:ext cx="7607410" cy="504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Трехфазное управляющее напряжение: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60252D95-D6B5-C15B-A461-8C663D840C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000488"/>
              </p:ext>
            </p:extLst>
          </p:nvPr>
        </p:nvGraphicFramePr>
        <p:xfrm>
          <a:off x="616112" y="1844863"/>
          <a:ext cx="24257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25680" imgH="2209680" progId="Equation.DSMT4">
                  <p:embed/>
                </p:oleObj>
              </mc:Choice>
              <mc:Fallback>
                <p:oleObj name="Equation" r:id="rId2" imgW="2425680" imgH="220968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60252D95-D6B5-C15B-A461-8C663D840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6112" y="1844863"/>
                        <a:ext cx="2425700" cy="22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40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01B1F30-00CC-ACC7-7CDC-BA734C7F19EC}"/>
              </a:ext>
            </a:extLst>
          </p:cNvPr>
          <p:cNvSpPr txBox="1">
            <a:spLocks/>
          </p:cNvSpPr>
          <p:nvPr/>
        </p:nvSpPr>
        <p:spPr>
          <a:xfrm>
            <a:off x="465365" y="1215336"/>
            <a:ext cx="7607410" cy="504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Модель в 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Simulink: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B2708A-F84C-B645-F9B7-577585DD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06" y="2086664"/>
            <a:ext cx="6214820" cy="218686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EBDB017-140B-2452-3BDB-6FB22F80CEE9}"/>
              </a:ext>
            </a:extLst>
          </p:cNvPr>
          <p:cNvSpPr/>
          <p:nvPr/>
        </p:nvSpPr>
        <p:spPr>
          <a:xfrm>
            <a:off x="3324386" y="1999281"/>
            <a:ext cx="1627322" cy="572469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ACDD29-7BB6-CCF2-3516-82366DC4EB1C}"/>
              </a:ext>
            </a:extLst>
          </p:cNvPr>
          <p:cNvSpPr/>
          <p:nvPr/>
        </p:nvSpPr>
        <p:spPr>
          <a:xfrm>
            <a:off x="867905" y="2735451"/>
            <a:ext cx="1317355" cy="572469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30F62F4-32FD-8D4F-13F2-0E9F060BE313}"/>
              </a:ext>
            </a:extLst>
          </p:cNvPr>
          <p:cNvSpPr txBox="1">
            <a:spLocks/>
          </p:cNvSpPr>
          <p:nvPr/>
        </p:nvSpPr>
        <p:spPr>
          <a:xfrm>
            <a:off x="2968133" y="1651663"/>
            <a:ext cx="2339828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Амплитуда напряжения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D6E4112-EF66-4DD3-8472-784EFB9FAFEC}"/>
              </a:ext>
            </a:extLst>
          </p:cNvPr>
          <p:cNvSpPr txBox="1">
            <a:spLocks/>
          </p:cNvSpPr>
          <p:nvPr/>
        </p:nvSpPr>
        <p:spPr>
          <a:xfrm>
            <a:off x="465365" y="2353507"/>
            <a:ext cx="2339828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Частота напряжения</a:t>
            </a:r>
          </a:p>
        </p:txBody>
      </p:sp>
    </p:spTree>
    <p:extLst>
      <p:ext uri="{BB962C8B-B14F-4D97-AF65-F5344CB8AC3E}">
        <p14:creationId xmlns:p14="http://schemas.microsoft.com/office/powerpoint/2010/main" val="398632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61199-B770-32DE-44AD-D538F9C59D54}"/>
              </a:ext>
            </a:extLst>
          </p:cNvPr>
          <p:cNvSpPr txBox="1">
            <a:spLocks/>
          </p:cNvSpPr>
          <p:nvPr/>
        </p:nvSpPr>
        <p:spPr>
          <a:xfrm>
            <a:off x="465365" y="1238582"/>
            <a:ext cx="7607410" cy="504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Преобразование в неподвижную двухфазную ортогональную систему координат: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971E314-4125-AFEB-38F9-8D3810BC9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063345"/>
              </p:ext>
            </p:extLst>
          </p:nvPr>
        </p:nvGraphicFramePr>
        <p:xfrm>
          <a:off x="672267" y="2211146"/>
          <a:ext cx="3149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49280" imgH="1371600" progId="Equation.DSMT4">
                  <p:embed/>
                </p:oleObj>
              </mc:Choice>
              <mc:Fallback>
                <p:oleObj name="Equation" r:id="rId2" imgW="3149280" imgH="1371600" progId="Equation.DSMT4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3971E314-4125-AFEB-38F9-8D3810BC9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2267" y="2211146"/>
                        <a:ext cx="31496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30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2A911A-2431-A706-5AE2-44967A27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60" y="1601292"/>
            <a:ext cx="4285686" cy="22068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5" y="273777"/>
            <a:ext cx="6824382" cy="665115"/>
          </a:xfrm>
        </p:spPr>
        <p:txBody>
          <a:bodyPr>
            <a:noAutofit/>
          </a:bodyPr>
          <a:lstStyle/>
          <a:p>
            <a:r>
              <a:rPr lang="ru-RU" sz="2400" dirty="0"/>
              <a:t>Задание 2 «Построение динамической модели АД с КЗР»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61199-B770-32DE-44AD-D538F9C59D54}"/>
              </a:ext>
            </a:extLst>
          </p:cNvPr>
          <p:cNvSpPr txBox="1">
            <a:spLocks/>
          </p:cNvSpPr>
          <p:nvPr/>
        </p:nvSpPr>
        <p:spPr>
          <a:xfrm>
            <a:off x="465365" y="1238582"/>
            <a:ext cx="7607410" cy="504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Модель в 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Simulink</a:t>
            </a:r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:</a:t>
            </a:r>
            <a:endParaRPr lang="ru-RU" sz="2000" dirty="0">
              <a:solidFill>
                <a:srgbClr val="2C2D2E"/>
              </a:solidFill>
              <a:latin typeface="Golos Text" panose="020B0503020202020204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1DE1E4-4713-8EF1-1603-A55AD14AFB15}"/>
              </a:ext>
            </a:extLst>
          </p:cNvPr>
          <p:cNvSpPr/>
          <p:nvPr/>
        </p:nvSpPr>
        <p:spPr>
          <a:xfrm>
            <a:off x="3445303" y="2402924"/>
            <a:ext cx="596685" cy="836147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DF2F266-30EC-E3BA-47DF-57F61D0F689B}"/>
              </a:ext>
            </a:extLst>
          </p:cNvPr>
          <p:cNvSpPr txBox="1">
            <a:spLocks/>
          </p:cNvSpPr>
          <p:nvPr/>
        </p:nvSpPr>
        <p:spPr>
          <a:xfrm>
            <a:off x="3004364" y="1892682"/>
            <a:ext cx="1924097" cy="32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Преобразование напряжения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8C240-0D0D-0061-D65F-F331399A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668" y="1766046"/>
            <a:ext cx="3016276" cy="640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D970CF-7886-A90F-9CB3-DF9467BE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315" y="2717794"/>
            <a:ext cx="2510158" cy="20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410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66fd3d-4aae-43f8-82c6-914c15f099c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266F8040FF5A5499AAC98878808A5EF" ma:contentTypeVersion="14" ma:contentTypeDescription="Создание документа." ma:contentTypeScope="" ma:versionID="1781d3ce7907e203821d1ac91b992087">
  <xsd:schema xmlns:xsd="http://www.w3.org/2001/XMLSchema" xmlns:xs="http://www.w3.org/2001/XMLSchema" xmlns:p="http://schemas.microsoft.com/office/2006/metadata/properties" xmlns:ns3="8d66fd3d-4aae-43f8-82c6-914c15f099cf" xmlns:ns4="3724cb1f-a6fe-4551-a3f8-5b7799260f3a" targetNamespace="http://schemas.microsoft.com/office/2006/metadata/properties" ma:root="true" ma:fieldsID="09aef675bc7d4e8e97b6bd584e9995d8" ns3:_="" ns4:_="">
    <xsd:import namespace="8d66fd3d-4aae-43f8-82c6-914c15f099cf"/>
    <xsd:import namespace="3724cb1f-a6fe-4551-a3f8-5b7799260f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66fd3d-4aae-43f8-82c6-914c15f099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4cb1f-a6fe-4551-a3f8-5b7799260f3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220D46-729D-4122-87F9-46810AB5B5CA}">
  <ds:schemaRefs>
    <ds:schemaRef ds:uri="8d66fd3d-4aae-43f8-82c6-914c15f099cf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3724cb1f-a6fe-4551-a3f8-5b7799260f3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05654DE-C7D3-4411-9051-2423E8782F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E6C61F-436A-461E-ADDC-D868FB523AF1}">
  <ds:schemaRefs>
    <ds:schemaRef ds:uri="3724cb1f-a6fe-4551-a3f8-5b7799260f3a"/>
    <ds:schemaRef ds:uri="8d66fd3d-4aae-43f8-82c6-914c15f099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14985</TotalTime>
  <Words>570</Words>
  <Application>Microsoft Office PowerPoint</Application>
  <PresentationFormat>Экран (16:9)</PresentationFormat>
  <Paragraphs>60</Paragraphs>
  <Slides>18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Equation</vt:lpstr>
      <vt:lpstr>MathType 7.0 Equation</vt:lpstr>
      <vt:lpstr>Электрический привод Лабораторная работа «Исследование электропривода на базе АД с КЗР»</vt:lpstr>
      <vt:lpstr>Исходные данные</vt:lpstr>
      <vt:lpstr>Задание 1 «Исследование статических характеристик электропривода с АД с КЗР»</vt:lpstr>
      <vt:lpstr>Задание 1 «Исследование статических характеристик электропривода с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2 «Построение динамической модели АД с КЗР»</vt:lpstr>
      <vt:lpstr>Задание 3 «Построение скалярного частотного управления АД с КЗР»</vt:lpstr>
      <vt:lpstr>Задание 3 «Построение скалярного частотного управления АД с КЗР»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Маматов Александр Геннадьевич</cp:lastModifiedBy>
  <cp:revision>4</cp:revision>
  <dcterms:created xsi:type="dcterms:W3CDTF">2014-06-27T12:30:22Z</dcterms:created>
  <dcterms:modified xsi:type="dcterms:W3CDTF">2023-10-18T16:26:59Z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0x0101002266F8040FF5A5499AAC98878808A5EF</vt:lpwstr>
  </property>
</Properties>
</file>